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Lst>
  <p:notesMasterIdLst>
    <p:notesMasterId r:id="rId26"/>
  </p:notesMasterIdLst>
  <p:handoutMasterIdLst>
    <p:handoutMasterId r:id="rId27"/>
  </p:handoutMasterIdLst>
  <p:sldIdLst>
    <p:sldId id="2147479625" r:id="rId11"/>
    <p:sldId id="2147482277" r:id="rId12"/>
    <p:sldId id="256" r:id="rId13"/>
    <p:sldId id="261" r:id="rId14"/>
    <p:sldId id="262" r:id="rId15"/>
    <p:sldId id="263" r:id="rId16"/>
    <p:sldId id="264" r:id="rId17"/>
    <p:sldId id="266" r:id="rId18"/>
    <p:sldId id="2147479610" r:id="rId19"/>
    <p:sldId id="265" r:id="rId20"/>
    <p:sldId id="2147482281" r:id="rId21"/>
    <p:sldId id="2147482282" r:id="rId22"/>
    <p:sldId id="2147479609" r:id="rId23"/>
    <p:sldId id="2147481712" r:id="rId24"/>
    <p:sldId id="2147481903"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B90F9-A51F-7640-9C64-C1C5E9039C45}" v="82" dt="2025-01-29T05:29:14.141"/>
    <p1510:client id="{AC342C80-7F0F-48D4-9D24-859DD42D9D90}" v="10" dt="2025-01-29T04:17:41.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78" d="100"/>
          <a:sy n="78" d="100"/>
        </p:scale>
        <p:origin x="850" y="9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AC342C80-7F0F-48D4-9D24-859DD42D9D90}"/>
    <pc:docChg chg="undo custSel delSld modSld modSection">
      <pc:chgData name="Dave Glover (he/him)" userId="fc7c5a90-86aa-4465-976c-7ac5389836bc" providerId="ADAL" clId="{AC342C80-7F0F-48D4-9D24-859DD42D9D90}" dt="2025-01-29T04:17:41.727" v="30"/>
      <pc:docMkLst>
        <pc:docMk/>
      </pc:docMkLst>
      <pc:sldChg chg="addSp modSp mod modAnim modShow">
        <pc:chgData name="Dave Glover (he/him)" userId="fc7c5a90-86aa-4465-976c-7ac5389836bc" providerId="ADAL" clId="{AC342C80-7F0F-48D4-9D24-859DD42D9D90}" dt="2025-01-29T04:17:41.727" v="30"/>
        <pc:sldMkLst>
          <pc:docMk/>
          <pc:sldMk cId="2746934483" sldId="274"/>
        </pc:sldMkLst>
        <pc:spChg chg="mod">
          <ac:chgData name="Dave Glover (he/him)" userId="fc7c5a90-86aa-4465-976c-7ac5389836bc" providerId="ADAL" clId="{AC342C80-7F0F-48D4-9D24-859DD42D9D90}" dt="2025-01-29T04:17:16.158" v="24" actId="20577"/>
          <ac:spMkLst>
            <pc:docMk/>
            <pc:sldMk cId="2746934483" sldId="274"/>
            <ac:spMk id="2" creationId="{97BBFE5E-25CA-1E9B-4FC8-5DC465A9F871}"/>
          </ac:spMkLst>
        </pc:spChg>
        <pc:picChg chg="add mod">
          <ac:chgData name="Dave Glover (he/him)" userId="fc7c5a90-86aa-4465-976c-7ac5389836bc" providerId="ADAL" clId="{AC342C80-7F0F-48D4-9D24-859DD42D9D90}" dt="2025-01-29T04:17:41.727" v="30"/>
          <ac:picMkLst>
            <pc:docMk/>
            <pc:sldMk cId="2746934483" sldId="274"/>
            <ac:picMk id="3" creationId="{1A984E29-21CA-DCF0-D5A6-5111FD09FB0F}"/>
          </ac:picMkLst>
        </pc:picChg>
      </pc:sldChg>
      <pc:sldChg chg="del">
        <pc:chgData name="Dave Glover (he/him)" userId="fc7c5a90-86aa-4465-976c-7ac5389836bc" providerId="ADAL" clId="{AC342C80-7F0F-48D4-9D24-859DD42D9D90}" dt="2025-01-29T04:14:35.628" v="2" actId="2696"/>
        <pc:sldMkLst>
          <pc:docMk/>
          <pc:sldMk cId="244923358" sldId="2147482282"/>
        </pc:sldMkLst>
      </pc:sldChg>
    </pc:docChg>
  </pc:docChgLst>
  <pc:docChgLst>
    <pc:chgData name="Dave Glover (he/him)" userId="fc7c5a90-86aa-4465-976c-7ac5389836bc" providerId="ADAL" clId="{77BA95D3-FAFB-2344-AA99-5E1059EE0297}"/>
    <pc:docChg chg="addSld modSection">
      <pc:chgData name="Dave Glover (he/him)" userId="fc7c5a90-86aa-4465-976c-7ac5389836bc" providerId="ADAL" clId="{77BA95D3-FAFB-2344-AA99-5E1059EE0297}" dt="2025-01-28T23:32:25.975" v="0" actId="680"/>
      <pc:docMkLst>
        <pc:docMk/>
      </pc:docMkLst>
      <pc:sldChg chg="new">
        <pc:chgData name="Dave Glover (he/him)" userId="fc7c5a90-86aa-4465-976c-7ac5389836bc" providerId="ADAL" clId="{77BA95D3-FAFB-2344-AA99-5E1059EE0297}" dt="2025-01-28T23:32:25.975" v="0" actId="680"/>
        <pc:sldMkLst>
          <pc:docMk/>
          <pc:sldMk cId="2561502045" sldId="274"/>
        </pc:sldMkLst>
      </pc:sldChg>
    </pc:docChg>
  </pc:docChgLst>
  <pc:docChgLst>
    <pc:chgData name="Dave Glover (he/him)" userId="fc7c5a90-86aa-4465-976c-7ac5389836bc" providerId="ADAL" clId="{020B90F9-A51F-7640-9C64-C1C5E9039C45}"/>
    <pc:docChg chg="undo custSel addSld delSld modSld modSection">
      <pc:chgData name="Dave Glover (he/him)" userId="fc7c5a90-86aa-4465-976c-7ac5389836bc" providerId="ADAL" clId="{020B90F9-A51F-7640-9C64-C1C5E9039C45}" dt="2025-01-29T05:29:14.142" v="398" actId="20577"/>
      <pc:docMkLst>
        <pc:docMk/>
      </pc:docMkLst>
      <pc:sldChg chg="modSp mod">
        <pc:chgData name="Dave Glover (he/him)" userId="fc7c5a90-86aa-4465-976c-7ac5389836bc" providerId="ADAL" clId="{020B90F9-A51F-7640-9C64-C1C5E9039C45}" dt="2025-01-29T05:29:14.142" v="398" actId="20577"/>
        <pc:sldMkLst>
          <pc:docMk/>
          <pc:sldMk cId="3975238896" sldId="256"/>
        </pc:sldMkLst>
        <pc:spChg chg="mod">
          <ac:chgData name="Dave Glover (he/him)" userId="fc7c5a90-86aa-4465-976c-7ac5389836bc" providerId="ADAL" clId="{020B90F9-A51F-7640-9C64-C1C5E9039C45}" dt="2025-01-29T05:29:14.142" v="398" actId="20577"/>
          <ac:spMkLst>
            <pc:docMk/>
            <pc:sldMk cId="3975238896" sldId="256"/>
            <ac:spMk id="6" creationId="{ED3B3596-4726-34BD-A1B7-2A203C9869A4}"/>
          </ac:spMkLst>
        </pc:spChg>
      </pc:sldChg>
      <pc:sldChg chg="modSp mod">
        <pc:chgData name="Dave Glover (he/him)" userId="fc7c5a90-86aa-4465-976c-7ac5389836bc" providerId="ADAL" clId="{020B90F9-A51F-7640-9C64-C1C5E9039C45}" dt="2025-01-29T02:15:19.438" v="214" actId="20577"/>
        <pc:sldMkLst>
          <pc:docMk/>
          <pc:sldMk cId="2739835763" sldId="258"/>
        </pc:sldMkLst>
        <pc:spChg chg="mod">
          <ac:chgData name="Dave Glover (he/him)" userId="fc7c5a90-86aa-4465-976c-7ac5389836bc" providerId="ADAL" clId="{020B90F9-A51F-7640-9C64-C1C5E9039C45}" dt="2025-01-29T02:08:21.863" v="66" actId="20577"/>
          <ac:spMkLst>
            <pc:docMk/>
            <pc:sldMk cId="2739835763" sldId="258"/>
            <ac:spMk id="2" creationId="{D9253491-961D-CB3B-8BD7-AF369FAC9477}"/>
          </ac:spMkLst>
        </pc:spChg>
        <pc:spChg chg="mod">
          <ac:chgData name="Dave Glover (he/him)" userId="fc7c5a90-86aa-4465-976c-7ac5389836bc" providerId="ADAL" clId="{020B90F9-A51F-7640-9C64-C1C5E9039C45}" dt="2025-01-29T02:15:19.438" v="214" actId="20577"/>
          <ac:spMkLst>
            <pc:docMk/>
            <pc:sldMk cId="2739835763" sldId="258"/>
            <ac:spMk id="4" creationId="{8161A439-CDCC-EA09-ECA6-E7BC9D2F3E49}"/>
          </ac:spMkLst>
        </pc:spChg>
      </pc:sldChg>
      <pc:sldChg chg="modSp mod">
        <pc:chgData name="Dave Glover (he/him)" userId="fc7c5a90-86aa-4465-976c-7ac5389836bc" providerId="ADAL" clId="{020B90F9-A51F-7640-9C64-C1C5E9039C45}" dt="2025-01-29T02:15:10.673" v="211" actId="5793"/>
        <pc:sldMkLst>
          <pc:docMk/>
          <pc:sldMk cId="1313937256" sldId="260"/>
        </pc:sldMkLst>
        <pc:spChg chg="mod">
          <ac:chgData name="Dave Glover (he/him)" userId="fc7c5a90-86aa-4465-976c-7ac5389836bc" providerId="ADAL" clId="{020B90F9-A51F-7640-9C64-C1C5E9039C45}" dt="2025-01-29T02:08:10.011" v="47" actId="20577"/>
          <ac:spMkLst>
            <pc:docMk/>
            <pc:sldMk cId="1313937256" sldId="260"/>
            <ac:spMk id="2" creationId="{BF7D907A-BB8E-A12C-4B3E-DA70FFF34CE8}"/>
          </ac:spMkLst>
        </pc:spChg>
        <pc:spChg chg="mod">
          <ac:chgData name="Dave Glover (he/him)" userId="fc7c5a90-86aa-4465-976c-7ac5389836bc" providerId="ADAL" clId="{020B90F9-A51F-7640-9C64-C1C5E9039C45}" dt="2025-01-29T02:15:10.673" v="211" actId="5793"/>
          <ac:spMkLst>
            <pc:docMk/>
            <pc:sldMk cId="1313937256" sldId="260"/>
            <ac:spMk id="4" creationId="{4936E56D-9E02-DC70-9CDE-F62503C0FDA4}"/>
          </ac:spMkLst>
        </pc:spChg>
      </pc:sldChg>
      <pc:sldChg chg="del">
        <pc:chgData name="Dave Glover (he/him)" userId="fc7c5a90-86aa-4465-976c-7ac5389836bc" providerId="ADAL" clId="{020B90F9-A51F-7640-9C64-C1C5E9039C45}" dt="2025-01-29T02:09:41.359" v="125" actId="2696"/>
        <pc:sldMkLst>
          <pc:docMk/>
          <pc:sldMk cId="2561502045" sldId="274"/>
        </pc:sldMkLst>
      </pc:sldChg>
      <pc:sldChg chg="addSp delSp modSp new mod delAnim modAnim modShow modNotesTx">
        <pc:chgData name="Dave Glover (he/him)" userId="fc7c5a90-86aa-4465-976c-7ac5389836bc" providerId="ADAL" clId="{020B90F9-A51F-7640-9C64-C1C5E9039C45}" dt="2025-01-29T05:04:33.025" v="322" actId="20577"/>
        <pc:sldMkLst>
          <pc:docMk/>
          <pc:sldMk cId="2746934483" sldId="274"/>
        </pc:sldMkLst>
        <pc:spChg chg="del">
          <ac:chgData name="Dave Glover (he/him)" userId="fc7c5a90-86aa-4465-976c-7ac5389836bc" providerId="ADAL" clId="{020B90F9-A51F-7640-9C64-C1C5E9039C45}" dt="2025-01-29T04:44:40.009" v="220" actId="478"/>
          <ac:spMkLst>
            <pc:docMk/>
            <pc:sldMk cId="2746934483" sldId="274"/>
            <ac:spMk id="2" creationId="{97BBFE5E-25CA-1E9B-4FC8-5DC465A9F871}"/>
          </ac:spMkLst>
        </pc:spChg>
        <pc:picChg chg="del">
          <ac:chgData name="Dave Glover (he/him)" userId="fc7c5a90-86aa-4465-976c-7ac5389836bc" providerId="ADAL" clId="{020B90F9-A51F-7640-9C64-C1C5E9039C45}" dt="2025-01-29T04:44:36.009" v="219" actId="478"/>
          <ac:picMkLst>
            <pc:docMk/>
            <pc:sldMk cId="2746934483" sldId="274"/>
            <ac:picMk id="3" creationId="{1A984E29-21CA-DCF0-D5A6-5111FD09FB0F}"/>
          </ac:picMkLst>
        </pc:picChg>
        <pc:picChg chg="add del mod">
          <ac:chgData name="Dave Glover (he/him)" userId="fc7c5a90-86aa-4465-976c-7ac5389836bc" providerId="ADAL" clId="{020B90F9-A51F-7640-9C64-C1C5E9039C45}" dt="2025-01-29T03:58:32.759" v="217" actId="478"/>
          <ac:picMkLst>
            <pc:docMk/>
            <pc:sldMk cId="2746934483" sldId="274"/>
            <ac:picMk id="3" creationId="{99F89FB8-19D7-EF2A-2FE6-285987455D1B}"/>
          </ac:picMkLst>
        </pc:picChg>
        <pc:picChg chg="add mod">
          <ac:chgData name="Dave Glover (he/him)" userId="fc7c5a90-86aa-4465-976c-7ac5389836bc" providerId="ADAL" clId="{020B90F9-A51F-7640-9C64-C1C5E9039C45}" dt="2025-01-29T04:44:45.564" v="221"/>
          <ac:picMkLst>
            <pc:docMk/>
            <pc:sldMk cId="2746934483" sldId="274"/>
            <ac:picMk id="4" creationId="{9E9A82AA-6D13-0824-D4A5-CD880B8FF17B}"/>
          </ac:picMkLst>
        </pc:picChg>
      </pc:sldChg>
      <pc:sldChg chg="delSp modSp mod">
        <pc:chgData name="Dave Glover (he/him)" userId="fc7c5a90-86aa-4465-976c-7ac5389836bc" providerId="ADAL" clId="{020B90F9-A51F-7640-9C64-C1C5E9039C45}" dt="2025-01-29T02:14:55.631" v="209" actId="478"/>
        <pc:sldMkLst>
          <pc:docMk/>
          <pc:sldMk cId="3772833841" sldId="275"/>
        </pc:sldMkLst>
        <pc:spChg chg="mod">
          <ac:chgData name="Dave Glover (he/him)" userId="fc7c5a90-86aa-4465-976c-7ac5389836bc" providerId="ADAL" clId="{020B90F9-A51F-7640-9C64-C1C5E9039C45}" dt="2025-01-29T02:08:42.248" v="88" actId="20577"/>
          <ac:spMkLst>
            <pc:docMk/>
            <pc:sldMk cId="3772833841" sldId="275"/>
            <ac:spMk id="2" creationId="{26CA9878-5004-11D1-E101-232DD3E1154B}"/>
          </ac:spMkLst>
        </pc:spChg>
        <pc:spChg chg="mod">
          <ac:chgData name="Dave Glover (he/him)" userId="fc7c5a90-86aa-4465-976c-7ac5389836bc" providerId="ADAL" clId="{020B90F9-A51F-7640-9C64-C1C5E9039C45}" dt="2025-01-29T02:08:55.028" v="110" actId="20577"/>
          <ac:spMkLst>
            <pc:docMk/>
            <pc:sldMk cId="3772833841" sldId="275"/>
            <ac:spMk id="4" creationId="{77953F75-0978-ECF9-DBD4-A634574DCCD6}"/>
          </ac:spMkLst>
        </pc:spChg>
        <pc:spChg chg="del">
          <ac:chgData name="Dave Glover (he/him)" userId="fc7c5a90-86aa-4465-976c-7ac5389836bc" providerId="ADAL" clId="{020B90F9-A51F-7640-9C64-C1C5E9039C45}" dt="2025-01-29T02:14:55.631" v="209" actId="478"/>
          <ac:spMkLst>
            <pc:docMk/>
            <pc:sldMk cId="3772833841" sldId="275"/>
            <ac:spMk id="7" creationId="{70D0DF7E-9ED0-D56B-7465-4CCA74172301}"/>
          </ac:spMkLst>
        </pc:spChg>
      </pc:sldChg>
      <pc:sldChg chg="addSp delSp modSp mod setBg">
        <pc:chgData name="Dave Glover (he/him)" userId="fc7c5a90-86aa-4465-976c-7ac5389836bc" providerId="ADAL" clId="{020B90F9-A51F-7640-9C64-C1C5E9039C45}" dt="2025-01-29T02:14:44.199" v="208" actId="1035"/>
        <pc:sldMkLst>
          <pc:docMk/>
          <pc:sldMk cId="2014213343" sldId="2147483647"/>
        </pc:sldMkLst>
        <pc:spChg chg="mod">
          <ac:chgData name="Dave Glover (he/him)" userId="fc7c5a90-86aa-4465-976c-7ac5389836bc" providerId="ADAL" clId="{020B90F9-A51F-7640-9C64-C1C5E9039C45}" dt="2025-01-29T02:14:44.199" v="208" actId="1035"/>
          <ac:spMkLst>
            <pc:docMk/>
            <pc:sldMk cId="2014213343" sldId="2147483647"/>
            <ac:spMk id="2" creationId="{255F7F2B-14FA-F55B-768F-68F7F936A0F2}"/>
          </ac:spMkLst>
        </pc:spChg>
        <pc:spChg chg="del">
          <ac:chgData name="Dave Glover (he/him)" userId="fc7c5a90-86aa-4465-976c-7ac5389836bc" providerId="ADAL" clId="{020B90F9-A51F-7640-9C64-C1C5E9039C45}" dt="2025-01-29T02:10:35.582" v="135" actId="478"/>
          <ac:spMkLst>
            <pc:docMk/>
            <pc:sldMk cId="2014213343" sldId="2147483647"/>
            <ac:spMk id="3" creationId="{CB4E8440-AE09-92AB-7359-4B36D9E65EE4}"/>
          </ac:spMkLst>
        </pc:spChg>
        <pc:spChg chg="add del mod">
          <ac:chgData name="Dave Glover (he/him)" userId="fc7c5a90-86aa-4465-976c-7ac5389836bc" providerId="ADAL" clId="{020B90F9-A51F-7640-9C64-C1C5E9039C45}" dt="2025-01-29T02:10:38.581" v="136" actId="478"/>
          <ac:spMkLst>
            <pc:docMk/>
            <pc:sldMk cId="2014213343" sldId="2147483647"/>
            <ac:spMk id="5" creationId="{35FB4856-6172-5FA4-5ECD-99A46F9908BD}"/>
          </ac:spMkLst>
        </pc:spChg>
        <pc:spChg chg="add mod">
          <ac:chgData name="Dave Glover (he/him)" userId="fc7c5a90-86aa-4465-976c-7ac5389836bc" providerId="ADAL" clId="{020B90F9-A51F-7640-9C64-C1C5E9039C45}" dt="2025-01-29T02:14:13.951" v="205" actId="20577"/>
          <ac:spMkLst>
            <pc:docMk/>
            <pc:sldMk cId="2014213343" sldId="2147483647"/>
            <ac:spMk id="6" creationId="{43241DE1-F7E1-9618-7A59-86DE91AC4EA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4/28/2025 2:31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4/28/2025 2:29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4/28/2025 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98E8-B5D0-9D9C-8836-F61FFB676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464CC-A127-FAE3-22D7-2EE61C758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1123F-BD62-D95A-8731-19FC82F70E1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E3620B1-8026-1FCC-CD1B-2AEA7389830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513BB0-0007-620D-8DDD-61538C56830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B18A56-A2D0-7B0C-C03F-249B8EDB3901}"/>
              </a:ext>
            </a:extLst>
          </p:cNvPr>
          <p:cNvSpPr>
            <a:spLocks noGrp="1"/>
          </p:cNvSpPr>
          <p:nvPr>
            <p:ph type="dt" idx="1"/>
          </p:nvPr>
        </p:nvSpPr>
        <p:spPr/>
        <p:txBody>
          <a:bodyPr/>
          <a:lstStyle/>
          <a:p>
            <a:fld id="{386CE63F-9E7F-4C04-9D0D-FCA25A8E9E86}" type="datetime8">
              <a:rPr lang="en-US" smtClean="0"/>
              <a:t>4/28/2025 2:29 PM</a:t>
            </a:fld>
            <a:endParaRPr lang="en-US"/>
          </a:p>
        </p:txBody>
      </p:sp>
      <p:sp>
        <p:nvSpPr>
          <p:cNvPr id="7" name="Slide Number Placeholder 6">
            <a:extLst>
              <a:ext uri="{FF2B5EF4-FFF2-40B4-BE49-F238E27FC236}">
                <a16:creationId xmlns:a16="http://schemas.microsoft.com/office/drawing/2014/main" id="{7D0DB12B-DAB9-CD3C-EEF4-8E27CD92EE9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1326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C25D7-7F8B-4ECF-81D5-97581EBDB47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58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4/28/2025 2:29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476E-7022-F606-1051-59D22B055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4F2B9-B89F-DA4E-B7B7-B8F2B128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BC418-1A25-29D8-C98F-B3FB7B622F5A}"/>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1CD237ED-8D6A-ABF2-12BE-4B81CC6BD6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3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24FA-1457-C7C0-54D3-E5FAEE18B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D927F-B9F6-CF5D-FFA9-34C82C69B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079FB-9B4D-107F-A2EC-F6B0F6454139}"/>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5D3363C8-6E0C-8589-7C3C-23568035C39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166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916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E403-3BFC-F581-033D-7B7C3AA0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E399E-ED0D-0A0C-1862-9A1E12689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582B1-3F11-6FD8-C934-2336BA6215AE}"/>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959F4857-3BB4-EF6E-9CA7-5945C3B5B8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82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4/28/2025 2:29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a:t>
            </a:r>
            <a:r>
              <a:rPr lang="en-GB" sz="1000" err="1">
                <a:latin typeface="Segoe UI"/>
                <a:cs typeface="Segoe UI"/>
              </a:rPr>
              <a:t>GenAI</a:t>
            </a:r>
            <a:r>
              <a:rPr lang="en-GB" sz="1000">
                <a:latin typeface="Segoe UI"/>
                <a:cs typeface="Segoe UI"/>
              </a:rPr>
              <a:t>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4/28/2025 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71253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a:blip r:embed="rId2"/>
          <a:srcRect l="7083" r="7083"/>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l="1744" t="12104" r="11057" b="697"/>
          <a:stretch/>
        </p:blipFill>
        <p:spPr>
          <a:xfrm>
            <a:off x="0" y="0"/>
            <a:ext cx="12191999"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E399"/>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hyperlink" Target="https://arxiv.org/pdf/2203.049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97F246-B91F-910C-BFD2-BA790243D5C8}"/>
              </a:ext>
            </a:extLst>
          </p:cNvPr>
          <p:cNvSpPr>
            <a:spLocks noGrp="1"/>
          </p:cNvSpPr>
          <p:nvPr>
            <p:ph type="title"/>
          </p:nvPr>
        </p:nvSpPr>
        <p:spPr>
          <a:xfrm>
            <a:off x="584199" y="1687118"/>
            <a:ext cx="5836265" cy="1846659"/>
          </a:xfrm>
        </p:spPr>
        <p:txBody>
          <a:bodyPr/>
          <a:lstStyle/>
          <a:p>
            <a:r>
              <a:rPr lang="en-US" dirty="0">
                <a:latin typeface="Segoe UI Variable Display Semibold" pitchFamily="2" charset="0"/>
              </a:rPr>
              <a:t>Clustering for Grouping Heart Disease Patients </a:t>
            </a:r>
            <a:br>
              <a:rPr lang="en-US" dirty="0">
                <a:latin typeface="Segoe UI Variable Display Semibold" pitchFamily="2" charset="0"/>
              </a:rPr>
            </a:br>
            <a:r>
              <a:rPr lang="en-US" dirty="0">
                <a:latin typeface="Segoe UI Variable Display Semibold" pitchFamily="2" charset="0"/>
              </a:rPr>
              <a:t>In The Hospital</a:t>
            </a:r>
          </a:p>
        </p:txBody>
      </p:sp>
      <p:sp>
        <p:nvSpPr>
          <p:cNvPr id="8" name="Text Placeholder 7">
            <a:extLst>
              <a:ext uri="{FF2B5EF4-FFF2-40B4-BE49-F238E27FC236}">
                <a16:creationId xmlns:a16="http://schemas.microsoft.com/office/drawing/2014/main" id="{FA926DDD-56BB-1546-2847-E2C1ED59CAFC}"/>
              </a:ext>
            </a:extLst>
          </p:cNvPr>
          <p:cNvSpPr>
            <a:spLocks noGrp="1"/>
          </p:cNvSpPr>
          <p:nvPr>
            <p:ph type="body" sz="quarter" idx="12"/>
          </p:nvPr>
        </p:nvSpPr>
        <p:spPr>
          <a:xfrm>
            <a:off x="584200" y="3962400"/>
            <a:ext cx="6190226" cy="1938992"/>
          </a:xfrm>
        </p:spPr>
        <p:txBody>
          <a:bodyPr/>
          <a:lstStyle/>
          <a:p>
            <a:r>
              <a:rPr lang="en-US" sz="1400" b="1" dirty="0">
                <a:latin typeface="Segoe UI Variable Display" pitchFamily="2" charset="0"/>
              </a:rPr>
              <a:t>By Charunthon Limseelo and Bhagya </a:t>
            </a:r>
            <a:r>
              <a:rPr lang="en-US" sz="1400" b="1" dirty="0" err="1">
                <a:latin typeface="Segoe UI Variable Display" pitchFamily="2" charset="0"/>
              </a:rPr>
              <a:t>Saranunt</a:t>
            </a:r>
            <a:endParaRPr lang="en-US" sz="1400" b="1" dirty="0">
              <a:latin typeface="Segoe UI Variable Display" pitchFamily="2" charset="0"/>
            </a:endParaRPr>
          </a:p>
          <a:p>
            <a:r>
              <a:rPr lang="en-US" sz="1400" b="1" dirty="0">
                <a:latin typeface="Segoe UI Variable Display" pitchFamily="2" charset="0"/>
              </a:rPr>
              <a:t>Advised by Assoc. Prof. Dr. </a:t>
            </a:r>
            <a:r>
              <a:rPr lang="en-US" sz="1400" b="1" dirty="0" err="1">
                <a:latin typeface="Segoe UI Variable Display" pitchFamily="2" charset="0"/>
              </a:rPr>
              <a:t>Naruemon</a:t>
            </a:r>
            <a:r>
              <a:rPr lang="en-US" sz="1400" b="1" dirty="0">
                <a:latin typeface="Segoe UI Variable Display" pitchFamily="2" charset="0"/>
              </a:rPr>
              <a:t> </a:t>
            </a:r>
            <a:r>
              <a:rPr lang="en-US" sz="1400" b="1" dirty="0" err="1">
                <a:latin typeface="Segoe UI Variable Display" pitchFamily="2" charset="0"/>
              </a:rPr>
              <a:t>Wattanapongsakorn</a:t>
            </a:r>
            <a:endParaRPr lang="en-US" sz="1400" b="1" dirty="0">
              <a:latin typeface="Segoe UI Variable Display" pitchFamily="2" charset="0"/>
            </a:endParaRPr>
          </a:p>
          <a:p>
            <a:endParaRPr lang="en-US" sz="1400" dirty="0">
              <a:latin typeface="Segoe UI Variable Display" pitchFamily="2" charset="0"/>
            </a:endParaRPr>
          </a:p>
          <a:p>
            <a:r>
              <a:rPr lang="en-US" sz="1400" dirty="0">
                <a:latin typeface="Segoe UI Variable Display" pitchFamily="2" charset="0"/>
              </a:rPr>
              <a:t>This presentation is one of the assessment activity of CPE456: Data Mining Course of Computer Engineering Department (CPE)</a:t>
            </a:r>
          </a:p>
          <a:p>
            <a:r>
              <a:rPr lang="en-US" sz="1400" dirty="0">
                <a:latin typeface="Segoe UI Variable Display" pitchFamily="2" charset="0"/>
              </a:rPr>
              <a:t>Faculty of Engineering, King Mongkut’s University of Technology Thonburi</a:t>
            </a:r>
          </a:p>
          <a:p>
            <a:endParaRPr lang="en-US" sz="1400" dirty="0">
              <a:latin typeface="Segoe UI Variable Display" pitchFamily="2" charset="0"/>
            </a:endParaRPr>
          </a:p>
          <a:p>
            <a:r>
              <a:rPr lang="en-US" sz="1400" dirty="0">
                <a:latin typeface="Segoe UI Variable Display" pitchFamily="2" charset="0"/>
              </a:rPr>
              <a:t>Template By Microsoft Build 2025 – Copyrights 2025</a:t>
            </a:r>
          </a:p>
          <a:p>
            <a:endParaRPr lang="en-US" sz="1400" dirty="0">
              <a:latin typeface="Segoe UI Variable Display" pitchFamily="2" charset="0"/>
            </a:endParaRPr>
          </a:p>
        </p:txBody>
      </p:sp>
    </p:spTree>
    <p:extLst>
      <p:ext uri="{BB962C8B-B14F-4D97-AF65-F5344CB8AC3E}">
        <p14:creationId xmlns:p14="http://schemas.microsoft.com/office/powerpoint/2010/main" val="2484095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C0A4F6E-DA11-5207-7DCC-D849707E89BD}"/>
              </a:ext>
            </a:extLst>
          </p:cNvPr>
          <p:cNvSpPr>
            <a:spLocks noGrp="1"/>
          </p:cNvSpPr>
          <p:nvPr>
            <p:ph type="title"/>
          </p:nvPr>
        </p:nvSpPr>
        <p:spPr>
          <a:xfrm>
            <a:off x="588263" y="457200"/>
            <a:ext cx="11018520" cy="553998"/>
          </a:xfrm>
        </p:spPr>
        <p:txBody>
          <a:bodyPr/>
          <a:lstStyle/>
          <a:p>
            <a:r>
              <a:rPr lang="en-US" dirty="0"/>
              <a:t>Proposed Architecture </a:t>
            </a:r>
          </a:p>
        </p:txBody>
      </p:sp>
      <p:pic>
        <p:nvPicPr>
          <p:cNvPr id="8" name="Picture Placeholder 7">
            <a:extLst>
              <a:ext uri="{FF2B5EF4-FFF2-40B4-BE49-F238E27FC236}">
                <a16:creationId xmlns:a16="http://schemas.microsoft.com/office/drawing/2014/main" id="{E093C2D3-8B44-4F71-5BBB-18D5037C461F}"/>
              </a:ext>
            </a:extLst>
          </p:cNvPr>
          <p:cNvPicPr>
            <a:picLocks noGrp="1" noChangeAspect="1"/>
          </p:cNvPicPr>
          <p:nvPr>
            <p:ph sz="quarter" idx="10"/>
          </p:nvPr>
        </p:nvPicPr>
        <p:blipFill>
          <a:blip r:embed="rId2"/>
          <a:stretch/>
        </p:blipFill>
        <p:spPr>
          <a:xfrm>
            <a:off x="1307543" y="1435100"/>
            <a:ext cx="9572152" cy="4833938"/>
          </a:xfrm>
          <a:prstGeom prst="roundRect">
            <a:avLst>
              <a:gd name="adj" fmla="val 2632"/>
            </a:avLst>
          </a:prstGeom>
          <a:noFill/>
        </p:spPr>
      </p:pic>
    </p:spTree>
    <p:extLst>
      <p:ext uri="{BB962C8B-B14F-4D97-AF65-F5344CB8AC3E}">
        <p14:creationId xmlns:p14="http://schemas.microsoft.com/office/powerpoint/2010/main" val="1221266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61D0-AD2C-ADEF-51DD-4ED4457D72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BF18AB-D197-BA20-FC51-0BA5E2BDA249}"/>
              </a:ext>
            </a:extLst>
          </p:cNvPr>
          <p:cNvSpPr>
            <a:spLocks noGrp="1"/>
          </p:cNvSpPr>
          <p:nvPr>
            <p:ph type="title"/>
          </p:nvPr>
        </p:nvSpPr>
        <p:spPr/>
        <p:txBody>
          <a:bodyPr/>
          <a:lstStyle/>
          <a:p>
            <a:r>
              <a:rPr lang="en-US" dirty="0"/>
              <a:t>Feature Engineering Analysis</a:t>
            </a:r>
          </a:p>
        </p:txBody>
      </p:sp>
      <p:sp>
        <p:nvSpPr>
          <p:cNvPr id="11" name="Text Placeholder 10">
            <a:extLst>
              <a:ext uri="{FF2B5EF4-FFF2-40B4-BE49-F238E27FC236}">
                <a16:creationId xmlns:a16="http://schemas.microsoft.com/office/drawing/2014/main" id="{BF47300D-D0B5-9526-0BE1-F2C0731F0CF5}"/>
              </a:ext>
            </a:extLst>
          </p:cNvPr>
          <p:cNvSpPr>
            <a:spLocks noGrp="1"/>
          </p:cNvSpPr>
          <p:nvPr>
            <p:ph type="body" sz="quarter" idx="10"/>
          </p:nvPr>
        </p:nvSpPr>
        <p:spPr>
          <a:xfrm>
            <a:off x="586390" y="1434370"/>
            <a:ext cx="11018520" cy="4567404"/>
          </a:xfrm>
        </p:spPr>
        <p:txBody>
          <a:bodyPr/>
          <a:lstStyle/>
          <a:p>
            <a:r>
              <a:rPr lang="en-US" dirty="0"/>
              <a:t>- The Null values have been handled.</a:t>
            </a:r>
          </a:p>
          <a:p>
            <a:r>
              <a:rPr lang="en-US" dirty="0"/>
              <a:t>- The data are NOT Standardizing, Normalizing, or Scaling</a:t>
            </a:r>
          </a:p>
          <a:p>
            <a:endParaRPr lang="en-US" dirty="0"/>
          </a:p>
          <a:p>
            <a:r>
              <a:rPr lang="en-US" b="1" dirty="0"/>
              <a:t>Binary-class Data</a:t>
            </a:r>
          </a:p>
          <a:p>
            <a:r>
              <a:rPr lang="en-US" dirty="0"/>
              <a:t>- 1918 entries with labeled target</a:t>
            </a:r>
          </a:p>
          <a:p>
            <a:endParaRPr lang="en-US" dirty="0"/>
          </a:p>
          <a:p>
            <a:r>
              <a:rPr lang="en-US" b="1" dirty="0"/>
              <a:t>Multiclass Data</a:t>
            </a:r>
          </a:p>
          <a:p>
            <a:r>
              <a:rPr lang="en-US" dirty="0"/>
              <a:t>- 587 labeled data from Europe hospital</a:t>
            </a:r>
          </a:p>
          <a:p>
            <a:r>
              <a:rPr lang="en-US" dirty="0"/>
              <a:t>- 777 unlabeled data from India hospital</a:t>
            </a:r>
          </a:p>
        </p:txBody>
      </p:sp>
    </p:spTree>
    <p:extLst>
      <p:ext uri="{BB962C8B-B14F-4D97-AF65-F5344CB8AC3E}">
        <p14:creationId xmlns:p14="http://schemas.microsoft.com/office/powerpoint/2010/main" val="3387958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A703-48B2-9B93-8711-C5B67A914E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07574C-17AB-9F8D-D7FF-A9B4223962A2}"/>
              </a:ext>
            </a:extLst>
          </p:cNvPr>
          <p:cNvSpPr>
            <a:spLocks noGrp="1"/>
          </p:cNvSpPr>
          <p:nvPr>
            <p:ph type="title"/>
          </p:nvPr>
        </p:nvSpPr>
        <p:spPr/>
        <p:txBody>
          <a:bodyPr/>
          <a:lstStyle/>
          <a:p>
            <a:r>
              <a:rPr lang="en-US" dirty="0"/>
              <a:t>Used Features For Analysis – Attributes/Columns</a:t>
            </a:r>
          </a:p>
        </p:txBody>
      </p:sp>
      <p:sp>
        <p:nvSpPr>
          <p:cNvPr id="5" name="Text Placeholder 4">
            <a:extLst>
              <a:ext uri="{FF2B5EF4-FFF2-40B4-BE49-F238E27FC236}">
                <a16:creationId xmlns:a16="http://schemas.microsoft.com/office/drawing/2014/main" id="{FC183487-2E16-19FE-563D-EB871A76B1C7}"/>
              </a:ext>
            </a:extLst>
          </p:cNvPr>
          <p:cNvSpPr>
            <a:spLocks noGrp="1"/>
          </p:cNvSpPr>
          <p:nvPr>
            <p:ph type="body" sz="quarter" idx="10"/>
          </p:nvPr>
        </p:nvSpPr>
        <p:spPr>
          <a:xfrm>
            <a:off x="584200" y="1435100"/>
            <a:ext cx="5212080" cy="3724096"/>
          </a:xfrm>
        </p:spPr>
        <p:txBody>
          <a:bodyPr/>
          <a:lstStyle/>
          <a:p>
            <a:pPr marL="342900" indent="-342900">
              <a:buFont typeface="Arial" panose="020B0604020202020204" pitchFamily="34" charset="0"/>
              <a:buChar char="•"/>
            </a:pPr>
            <a:r>
              <a:rPr lang="en-US" sz="1600" dirty="0"/>
              <a:t>age --&gt; Age of the patient (28-77 in years).</a:t>
            </a:r>
          </a:p>
          <a:p>
            <a:pPr marL="342900" indent="-342900">
              <a:buFont typeface="Arial" panose="020B0604020202020204" pitchFamily="34" charset="0"/>
              <a:buChar char="•"/>
            </a:pPr>
            <a:r>
              <a:rPr lang="en-US" sz="1600" dirty="0"/>
              <a:t>gender --&gt; Gender of the patient: typically 1 = Male, 0 = Female.</a:t>
            </a:r>
          </a:p>
          <a:p>
            <a:pPr marL="342900" indent="-342900">
              <a:buFont typeface="Arial" panose="020B0604020202020204" pitchFamily="34" charset="0"/>
              <a:buChar char="•"/>
            </a:pPr>
            <a:r>
              <a:rPr lang="en-US" sz="1600" dirty="0" err="1"/>
              <a:t>chestpain</a:t>
            </a:r>
            <a:r>
              <a:rPr lang="en-US" sz="1600" dirty="0"/>
              <a:t> --&gt; Type of chest pain experienced (encoded):• 1 = Typical Angina• 2 = Atypical Angina• 3 = Non-Anginal Pain• 4 = Asymptomatic</a:t>
            </a:r>
          </a:p>
          <a:p>
            <a:pPr marL="342900" indent="-342900">
              <a:buFont typeface="Arial" panose="020B0604020202020204" pitchFamily="34" charset="0"/>
              <a:buChar char="•"/>
            </a:pPr>
            <a:r>
              <a:rPr lang="en-US" sz="1600" dirty="0" err="1"/>
              <a:t>restingBP</a:t>
            </a:r>
            <a:r>
              <a:rPr lang="en-US" sz="1600" dirty="0"/>
              <a:t> --&gt; Resting Blood Pressure (in mm Hg) when the patient is seated and relaxed.</a:t>
            </a:r>
          </a:p>
          <a:p>
            <a:pPr marL="342900" indent="-342900">
              <a:buFont typeface="Arial" panose="020B0604020202020204" pitchFamily="34" charset="0"/>
              <a:buChar char="•"/>
            </a:pPr>
            <a:r>
              <a:rPr lang="en-US" sz="1600" dirty="0" err="1"/>
              <a:t>serumcholestrol</a:t>
            </a:r>
            <a:r>
              <a:rPr lang="en-US" sz="1600" dirty="0"/>
              <a:t> --&gt; Serum cholesterol level (in mg/dl).</a:t>
            </a:r>
          </a:p>
          <a:p>
            <a:pPr marL="342900" indent="-342900">
              <a:buFont typeface="Arial" panose="020B0604020202020204" pitchFamily="34" charset="0"/>
              <a:buChar char="•"/>
            </a:pPr>
            <a:r>
              <a:rPr lang="en-US" sz="1600" dirty="0" err="1"/>
              <a:t>fastingbloodsugar</a:t>
            </a:r>
            <a:r>
              <a:rPr lang="en-US" sz="1600" dirty="0"/>
              <a:t> --&gt; Whether the patient's fasting blood sugar is &gt; 120 mg/dl:• 1 = Yes• 0 = No</a:t>
            </a:r>
          </a:p>
        </p:txBody>
      </p:sp>
      <p:sp>
        <p:nvSpPr>
          <p:cNvPr id="6" name="Text Placeholder 5">
            <a:extLst>
              <a:ext uri="{FF2B5EF4-FFF2-40B4-BE49-F238E27FC236}">
                <a16:creationId xmlns:a16="http://schemas.microsoft.com/office/drawing/2014/main" id="{D79B3F0C-30C7-0FBC-BF49-83FBC1C4A61B}"/>
              </a:ext>
            </a:extLst>
          </p:cNvPr>
          <p:cNvSpPr>
            <a:spLocks noGrp="1"/>
          </p:cNvSpPr>
          <p:nvPr>
            <p:ph type="body" sz="quarter" idx="12"/>
          </p:nvPr>
        </p:nvSpPr>
        <p:spPr>
          <a:xfrm>
            <a:off x="6397171" y="1435100"/>
            <a:ext cx="5212080" cy="4955203"/>
          </a:xfrm>
        </p:spPr>
        <p:txBody>
          <a:bodyPr/>
          <a:lstStyle/>
          <a:p>
            <a:pPr marL="457200" indent="-457200">
              <a:buFont typeface="Arial" panose="020B0604020202020204" pitchFamily="34" charset="0"/>
              <a:buChar char="•"/>
            </a:pPr>
            <a:r>
              <a:rPr lang="en-US" sz="1600" dirty="0" err="1"/>
              <a:t>restingrelectro</a:t>
            </a:r>
            <a:r>
              <a:rPr lang="en-US" sz="1600" dirty="0"/>
              <a:t> --&gt; Results of resting electrocardiographic test (ECG) (encoded):• 0 = Normal• 1 = ST-T wave abnormality• 2 = Possible left ventricular hypertrophy</a:t>
            </a:r>
          </a:p>
          <a:p>
            <a:pPr marL="457200" indent="-457200">
              <a:buFont typeface="Arial" panose="020B0604020202020204" pitchFamily="34" charset="0"/>
              <a:buChar char="•"/>
            </a:pPr>
            <a:r>
              <a:rPr lang="en-US" sz="1600" dirty="0" err="1"/>
              <a:t>maxheartrate</a:t>
            </a:r>
            <a:r>
              <a:rPr lang="en-US" sz="1600" dirty="0"/>
              <a:t> --&gt; Maximum heart rate achieved during exercise test.</a:t>
            </a:r>
          </a:p>
          <a:p>
            <a:pPr marL="457200" indent="-457200">
              <a:buFont typeface="Arial" panose="020B0604020202020204" pitchFamily="34" charset="0"/>
              <a:buChar char="•"/>
            </a:pPr>
            <a:r>
              <a:rPr lang="en-US" sz="1600" dirty="0" err="1"/>
              <a:t>exerciseangia</a:t>
            </a:r>
            <a:r>
              <a:rPr lang="en-US" sz="1600" dirty="0"/>
              <a:t> --&gt; Whether the patient experienced exercise-induced angina:• 1 = Yes• 0 = No</a:t>
            </a:r>
          </a:p>
          <a:p>
            <a:pPr marL="457200" indent="-457200">
              <a:buFont typeface="Arial" panose="020B0604020202020204" pitchFamily="34" charset="0"/>
              <a:buChar char="•"/>
            </a:pPr>
            <a:r>
              <a:rPr lang="en-US" sz="1600" dirty="0" err="1"/>
              <a:t>oldpeak</a:t>
            </a:r>
            <a:r>
              <a:rPr lang="en-US" sz="1600" dirty="0"/>
              <a:t> --&gt; ST depression induced by exercise relative to rest. (Numeric value showing how much the ST segment dropped below baseline after exercise.)</a:t>
            </a:r>
          </a:p>
          <a:p>
            <a:pPr marL="457200" indent="-457200">
              <a:buFont typeface="Arial" panose="020B0604020202020204" pitchFamily="34" charset="0"/>
              <a:buChar char="•"/>
            </a:pPr>
            <a:r>
              <a:rPr lang="en-US" sz="1600" dirty="0"/>
              <a:t>slope --&gt; Slope of the peak exercise ST segment (encoded):• 1 = Upsloping• 2 = Flat• 3 = </a:t>
            </a:r>
            <a:r>
              <a:rPr lang="en-US" sz="1600" dirty="0" err="1"/>
              <a:t>Downsloping</a:t>
            </a:r>
            <a:endParaRPr lang="en-US" sz="1600" dirty="0"/>
          </a:p>
          <a:p>
            <a:pPr marL="457200" indent="-457200">
              <a:buFont typeface="Arial" panose="020B0604020202020204" pitchFamily="34" charset="0"/>
              <a:buChar char="•"/>
            </a:pPr>
            <a:r>
              <a:rPr lang="en-US" sz="1600" dirty="0"/>
              <a:t>target --&gt; Diagnosis of heart disease:• 0 = No heart disease• 1 = Presence of heart disease</a:t>
            </a:r>
          </a:p>
        </p:txBody>
      </p:sp>
    </p:spTree>
    <p:extLst>
      <p:ext uri="{BB962C8B-B14F-4D97-AF65-F5344CB8AC3E}">
        <p14:creationId xmlns:p14="http://schemas.microsoft.com/office/powerpoint/2010/main" val="1688223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309812"/>
            <a:ext cx="7253288" cy="430887"/>
          </a:xfrm>
        </p:spPr>
        <p:txBody>
          <a:bodyPr/>
          <a:lstStyle/>
          <a:p>
            <a:r>
              <a:rPr lang="en-US" dirty="0"/>
              <a:t>Add it later</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92DC5B5-DEF2-8609-AEC9-19F2E4B4099E}"/>
              </a:ext>
            </a:extLst>
          </p:cNvPr>
          <p:cNvSpPr txBox="1">
            <a:spLocks noGrp="1"/>
          </p:cNvSpPr>
          <p:nvPr>
            <p:ph type="title" idx="4294967295"/>
          </p:nvPr>
        </p:nvSpPr>
        <p:spPr>
          <a:xfrm>
            <a:off x="828041" y="1802448"/>
            <a:ext cx="5105399"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fontAlgn="auto">
              <a:lnSpc>
                <a:spcPct val="90000"/>
              </a:lnSpc>
              <a:spcAft>
                <a:spcPts val="0"/>
              </a:spcAft>
              <a:buClrTx/>
              <a:buSzTx/>
              <a:tabLst/>
              <a:defRPr/>
            </a:pPr>
            <a:r>
              <a:rPr lang="en-US" sz="4400"/>
              <a:t>Feedback</a:t>
            </a:r>
          </a:p>
        </p:txBody>
      </p:sp>
      <p:sp>
        <p:nvSpPr>
          <p:cNvPr id="4" name="TextBox 3">
            <a:extLst>
              <a:ext uri="{FF2B5EF4-FFF2-40B4-BE49-F238E27FC236}">
                <a16:creationId xmlns:a16="http://schemas.microsoft.com/office/drawing/2014/main" id="{901CD162-3C77-4399-6BB1-CC36D512C1A1}"/>
              </a:ext>
            </a:extLst>
          </p:cNvPr>
          <p:cNvSpPr txBox="1"/>
          <p:nvPr/>
        </p:nvSpPr>
        <p:spPr>
          <a:xfrm>
            <a:off x="828040" y="2648624"/>
            <a:ext cx="6923964"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800" i="1" noProof="0" dirty="0">
                <a:solidFill>
                  <a:srgbClr val="FFFFFF"/>
                </a:solidFill>
                <a:latin typeface="Segoe UI" panose="020B0502040204020203" pitchFamily="34" charset="0"/>
              </a:rPr>
              <a:t>Add the information later </a:t>
            </a:r>
            <a:r>
              <a:rPr lang="en-US" sz="2800" i="1" noProof="0" dirty="0" err="1">
                <a:solidFill>
                  <a:srgbClr val="FFFFFF"/>
                </a:solidFill>
                <a:latin typeface="Segoe UI" panose="020B0502040204020203" pitchFamily="34" charset="0"/>
              </a:rPr>
              <a:t>lah</a:t>
            </a:r>
            <a:r>
              <a:rPr lang="en-US" sz="2800" i="1" noProof="0" dirty="0">
                <a:solidFill>
                  <a:srgbClr val="FFFFFF"/>
                </a:solidFill>
                <a:latin typeface="Segoe UI" panose="020B0502040204020203" pitchFamily="34" charset="0"/>
              </a:rPr>
              <a:t>…</a:t>
            </a:r>
            <a:endParaRPr kumimoji="0" lang="en-US" sz="2800" b="0" i="1"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p:txBody>
      </p:sp>
      <p:sp>
        <p:nvSpPr>
          <p:cNvPr id="6" name="Rectangle: Rounded Corners 5">
            <a:extLst>
              <a:ext uri="{FF2B5EF4-FFF2-40B4-BE49-F238E27FC236}">
                <a16:creationId xmlns:a16="http://schemas.microsoft.com/office/drawing/2014/main" id="{38A92DF6-281C-E658-D639-1C98BD31B30B}"/>
              </a:ext>
              <a:ext uri="{C183D7F6-B498-43B3-948B-1728B52AA6E4}">
                <adec:decorative xmlns:adec="http://schemas.microsoft.com/office/drawing/2017/decorative" val="1"/>
              </a:ext>
            </a:extLst>
          </p:cNvPr>
          <p:cNvSpPr/>
          <p:nvPr/>
        </p:nvSpPr>
        <p:spPr bwMode="auto">
          <a:xfrm>
            <a:off x="7752701" y="949421"/>
            <a:ext cx="3430587" cy="4281487"/>
          </a:xfrm>
          <a:prstGeom prst="roundRect">
            <a:avLst>
              <a:gd name="adj" fmla="val 609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D197490F-39C5-F3A1-A260-9796E4CEC54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12" r="12"/>
          <a:stretch/>
        </p:blipFill>
        <p:spPr>
          <a:xfrm>
            <a:off x="7874953" y="1068818"/>
            <a:ext cx="3185377" cy="3186110"/>
          </a:xfrm>
          <a:prstGeom prst="rect">
            <a:avLst/>
          </a:prstGeom>
        </p:spPr>
      </p:pic>
      <p:sp>
        <p:nvSpPr>
          <p:cNvPr id="11" name="Rounded Rectangle 18">
            <a:extLst>
              <a:ext uri="{FF2B5EF4-FFF2-40B4-BE49-F238E27FC236}">
                <a16:creationId xmlns:a16="http://schemas.microsoft.com/office/drawing/2014/main" id="{10F110F9-C077-1B65-672D-E36D56888C26}"/>
              </a:ext>
            </a:extLst>
          </p:cNvPr>
          <p:cNvSpPr/>
          <p:nvPr/>
        </p:nvSpPr>
        <p:spPr bwMode="auto">
          <a:xfrm>
            <a:off x="7752701" y="5416833"/>
            <a:ext cx="3430587" cy="491747"/>
          </a:xfrm>
          <a:prstGeom prst="roundRect">
            <a:avLst>
              <a:gd name="adj" fmla="val 50000"/>
            </a:avLst>
          </a:prstGeom>
          <a:solidFill>
            <a:schemeClr val="tx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36000" rIns="108000" bIns="36000" numCol="1" spcCol="0" rtlCol="0" fromWordArt="0" anchor="ctr" anchorCtr="0" forceAA="0" compatLnSpc="1">
            <a:prstTxWarp prst="textNoShape">
              <a:avLst/>
            </a:prstTxWarp>
            <a:spAutoFit/>
          </a:bodyPr>
          <a:lstStyle/>
          <a:p>
            <a:pPr marL="0" marR="0" lvl="0" indent="0" algn="ctr" defTabSz="1371600" rtl="0" eaLnBrk="1" fontAlgn="base" latinLnBrk="0" hangingPunct="1">
              <a:lnSpc>
                <a:spcPct val="100000"/>
              </a:lnSpc>
              <a:spcBef>
                <a:spcPts val="600"/>
              </a:spcBef>
              <a:spcAft>
                <a:spcPct val="0"/>
              </a:spcAft>
              <a:buClrTx/>
              <a:buSzTx/>
              <a:buFontTx/>
              <a:buNone/>
              <a:tabLst>
                <a:tab pos="1371600" algn="l"/>
              </a:tabLst>
              <a:defRPr/>
            </a:pPr>
            <a:r>
              <a:rPr kumimoji="0" lang="en-CA" sz="1800" b="1" i="0" u="none" strike="noStrike" kern="1200" cap="none" spc="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Scan QR code to respond</a:t>
            </a:r>
          </a:p>
        </p:txBody>
      </p:sp>
      <p:sp>
        <p:nvSpPr>
          <p:cNvPr id="2" name="Rectangle 1">
            <a:extLst>
              <a:ext uri="{FF2B5EF4-FFF2-40B4-BE49-F238E27FC236}">
                <a16:creationId xmlns:a16="http://schemas.microsoft.com/office/drawing/2014/main" id="{D0379FD6-ADAC-7422-69A8-43EE6E8C35EF}"/>
              </a:ext>
            </a:extLst>
          </p:cNvPr>
          <p:cNvSpPr>
            <a:spLocks noChangeArrowheads="1"/>
          </p:cNvSpPr>
          <p:nvPr/>
        </p:nvSpPr>
        <p:spPr bwMode="auto">
          <a:xfrm>
            <a:off x="7752004" y="4196127"/>
            <a:ext cx="3431284" cy="904863"/>
          </a:xfrm>
          <a:prstGeom prst="rect">
            <a:avLst/>
          </a:prstGeom>
          <a:noFill/>
        </p:spPr>
        <p:txBody>
          <a:bodyPr wrap="square" lIns="0" tIns="36576" rIns="0" bIns="36576"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more information</a:t>
            </a:r>
            <a:br>
              <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r>
              <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or questions, please</a:t>
            </a:r>
            <a:br>
              <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r>
              <a:rPr kumimoji="0" lang="en-US" alt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visit us in the Hub</a:t>
            </a:r>
          </a:p>
        </p:txBody>
      </p:sp>
      <p:sp>
        <p:nvSpPr>
          <p:cNvPr id="5" name="Rectangle 1">
            <a:extLst>
              <a:ext uri="{FF2B5EF4-FFF2-40B4-BE49-F238E27FC236}">
                <a16:creationId xmlns:a16="http://schemas.microsoft.com/office/drawing/2014/main" id="{FA4DBE9E-1E7B-2A65-2E95-B8CEBB97E0FE}"/>
              </a:ext>
            </a:extLst>
          </p:cNvPr>
          <p:cNvSpPr>
            <a:spLocks noChangeArrowheads="1"/>
          </p:cNvSpPr>
          <p:nvPr/>
        </p:nvSpPr>
        <p:spPr bwMode="auto">
          <a:xfrm>
            <a:off x="0" y="-215443"/>
            <a:ext cx="513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32313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43859669"/>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875E-6 1.48148E-6 L -0.03672 1.48148E-6 " pathEditMode="relative" rAng="0" ptsTypes="AA">
                                      <p:cBhvr>
                                        <p:cTn id="9" dur="600" spd="-100000" fill="hold"/>
                                        <p:tgtEl>
                                          <p:spTgt spid="8"/>
                                        </p:tgtEl>
                                        <p:attrNameLst>
                                          <p:attrName>ppt_x</p:attrName>
                                          <p:attrName>ppt_y</p:attrName>
                                        </p:attrNameLst>
                                      </p:cBhvr>
                                      <p:rCtr x="-1836" y="0"/>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1.875E-6 2.22222E-6 L -0.03672 2.22222E-6 " pathEditMode="relative" rAng="0" ptsTypes="AA">
                                      <p:cBhvr>
                                        <p:cTn id="14"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7D9A-1A99-76E1-4667-481AB272DB6B}"/>
              </a:ext>
            </a:extLst>
          </p:cNvPr>
          <p:cNvSpPr>
            <a:spLocks noGrp="1"/>
          </p:cNvSpPr>
          <p:nvPr>
            <p:ph type="title" idx="4294967295"/>
          </p:nvPr>
        </p:nvSpPr>
        <p:spPr>
          <a:xfrm>
            <a:off x="0" y="-603250"/>
            <a:ext cx="11017250" cy="554037"/>
          </a:xfrm>
        </p:spPr>
        <p:txBody>
          <a:bodyPr vert="horz" wrap="square" lIns="0" tIns="0" rIns="0" bIns="0" rtlCol="0" anchor="b">
            <a:spAutoFit/>
          </a:bodyPr>
          <a:lstStyle/>
          <a:p>
            <a:r>
              <a:rPr lang="en-US">
                <a:solidFill>
                  <a:schemeClr val="bg1"/>
                </a:solidFill>
              </a:rPr>
              <a:t>Logo</a:t>
            </a:r>
          </a:p>
        </p:txBody>
      </p:sp>
    </p:spTree>
    <p:extLst>
      <p:ext uri="{BB962C8B-B14F-4D97-AF65-F5344CB8AC3E}">
        <p14:creationId xmlns:p14="http://schemas.microsoft.com/office/powerpoint/2010/main" val="551771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C04E9-ECD1-D770-E453-F2DEE7136E53}"/>
              </a:ext>
            </a:extLst>
          </p:cNvPr>
          <p:cNvSpPr>
            <a:spLocks noGrp="1"/>
          </p:cNvSpPr>
          <p:nvPr>
            <p:ph type="title"/>
          </p:nvPr>
        </p:nvSpPr>
        <p:spPr>
          <a:xfrm>
            <a:off x="516390" y="2875002"/>
            <a:ext cx="6444850" cy="1107996"/>
          </a:xfrm>
        </p:spPr>
        <p:txBody>
          <a:bodyPr anchor="ctr"/>
          <a:lstStyle/>
          <a:p>
            <a:r>
              <a:rPr lang="en-US" dirty="0">
                <a:latin typeface="Segoe UI Variable Display Semibold" pitchFamily="2" charset="0"/>
              </a:rPr>
              <a:t>All Concerns from the </a:t>
            </a:r>
            <a:br>
              <a:rPr lang="en-US" dirty="0">
                <a:latin typeface="Segoe UI Variable Display Semibold" pitchFamily="2" charset="0"/>
              </a:rPr>
            </a:br>
            <a:r>
              <a:rPr lang="en-US" dirty="0">
                <a:latin typeface="Segoe UI Variable Display Semibold" pitchFamily="2" charset="0"/>
              </a:rPr>
              <a:t>first experiment</a:t>
            </a:r>
          </a:p>
        </p:txBody>
      </p:sp>
    </p:spTree>
    <p:extLst>
      <p:ext uri="{BB962C8B-B14F-4D97-AF65-F5344CB8AC3E}">
        <p14:creationId xmlns:p14="http://schemas.microsoft.com/office/powerpoint/2010/main" val="12630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F4FAB-0AB7-253B-D182-A676C962690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1034A0D-805D-E31B-A9CA-08654E759B13}"/>
              </a:ext>
            </a:extLst>
          </p:cNvPr>
          <p:cNvSpPr txBox="1"/>
          <p:nvPr/>
        </p:nvSpPr>
        <p:spPr>
          <a:xfrm>
            <a:off x="1162050" y="2655095"/>
            <a:ext cx="9867900" cy="2148280"/>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Less Ground Truth </a:t>
            </a:r>
          </a:p>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in the Dataset</a:t>
            </a:r>
            <a:endParaRPr kumimoji="0" lang="en-US" sz="72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54655A75-A01B-17EA-19AB-AC052C172055}"/>
              </a:ext>
              <a:ext uri="{C183D7F6-B498-43B3-948B-1728B52AA6E4}">
                <adec:decorative xmlns:adec="http://schemas.microsoft.com/office/drawing/2017/decorative" val="0"/>
              </a:ext>
            </a:extLst>
          </p:cNvPr>
          <p:cNvSpPr/>
          <p:nvPr/>
        </p:nvSpPr>
        <p:spPr bwMode="auto">
          <a:xfrm>
            <a:off x="5001940" y="1909458"/>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1</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374744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7FBF-57F5-ED62-D3E0-EFEB6A68C6CE}"/>
              </a:ext>
            </a:extLst>
          </p:cNvPr>
          <p:cNvSpPr>
            <a:spLocks noGrp="1"/>
          </p:cNvSpPr>
          <p:nvPr>
            <p:ph type="title"/>
          </p:nvPr>
        </p:nvSpPr>
        <p:spPr/>
        <p:txBody>
          <a:bodyPr/>
          <a:lstStyle/>
          <a:p>
            <a:r>
              <a:rPr lang="en-US" dirty="0">
                <a:latin typeface="Segoe UI Variable Display Semibold" pitchFamily="2" charset="0"/>
              </a:rPr>
              <a:t>Less Ground Truth in the Dataset</a:t>
            </a:r>
          </a:p>
        </p:txBody>
      </p:sp>
      <p:sp>
        <p:nvSpPr>
          <p:cNvPr id="3" name="Text Placeholder 2">
            <a:extLst>
              <a:ext uri="{FF2B5EF4-FFF2-40B4-BE49-F238E27FC236}">
                <a16:creationId xmlns:a16="http://schemas.microsoft.com/office/drawing/2014/main" id="{09422918-8FAA-BFC2-4903-05AB12E3E585}"/>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dirty="0">
                <a:latin typeface="Segoe UI Variable Display" pitchFamily="2" charset="0"/>
              </a:rPr>
              <a:t>Clustering cardiovascular diseases (CVDs) is challenging due to the complexity of the data and the need for expert knowledge to define meaningful groups. CVDs are often characterized by a wide range of risk factors and clinical presentations, making it difficult to simply apply standard clustering algorithms. Experts are crucial for defining what constitutes a meaningful cluster, as the "ground truth" (the known, correct grouping) may not be immediately apparent from the data alone.</a:t>
            </a:r>
          </a:p>
        </p:txBody>
      </p:sp>
    </p:spTree>
    <p:extLst>
      <p:ext uri="{BB962C8B-B14F-4D97-AF65-F5344CB8AC3E}">
        <p14:creationId xmlns:p14="http://schemas.microsoft.com/office/powerpoint/2010/main" val="500247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6FB1-D4DE-B7B3-822A-1CE97D16D20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5653E0A-5180-9C4B-FE43-EFD68F4A5045}"/>
              </a:ext>
            </a:extLst>
          </p:cNvPr>
          <p:cNvSpPr txBox="1"/>
          <p:nvPr/>
        </p:nvSpPr>
        <p:spPr>
          <a:xfrm>
            <a:off x="1162050" y="2861570"/>
            <a:ext cx="9867900" cy="182819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sz="6600" dirty="0">
                <a:solidFill>
                  <a:srgbClr val="FFFFFF"/>
                </a:solidFill>
                <a:latin typeface="Segoe UI Variable Display" pitchFamily="2" charset="0"/>
              </a:rPr>
              <a:t>There are more factors to consider before clustering</a:t>
            </a:r>
            <a:endParaRPr kumimoji="0" lang="en-US" sz="66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DEE368DB-D3F0-B486-B71D-289DD2768D8D}"/>
              </a:ext>
              <a:ext uri="{C183D7F6-B498-43B3-948B-1728B52AA6E4}">
                <adec:decorative xmlns:adec="http://schemas.microsoft.com/office/drawing/2017/decorative" val="0"/>
              </a:ext>
            </a:extLst>
          </p:cNvPr>
          <p:cNvSpPr/>
          <p:nvPr/>
        </p:nvSpPr>
        <p:spPr bwMode="auto">
          <a:xfrm>
            <a:off x="5001940" y="2115933"/>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2</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59212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B3C1-157C-A476-5106-2E6EF3CE4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83B0A-33A7-86C3-DA7D-2D9D01141C01}"/>
              </a:ext>
            </a:extLst>
          </p:cNvPr>
          <p:cNvSpPr>
            <a:spLocks noGrp="1"/>
          </p:cNvSpPr>
          <p:nvPr>
            <p:ph type="title"/>
          </p:nvPr>
        </p:nvSpPr>
        <p:spPr/>
        <p:txBody>
          <a:bodyPr/>
          <a:lstStyle/>
          <a:p>
            <a:r>
              <a:rPr lang="en-US" dirty="0">
                <a:latin typeface="Segoe UI Variable Display Semibold" pitchFamily="2" charset="0"/>
              </a:rPr>
              <a:t>The Main Reason</a:t>
            </a:r>
          </a:p>
        </p:txBody>
      </p:sp>
      <p:sp>
        <p:nvSpPr>
          <p:cNvPr id="3" name="Text Placeholder 2">
            <a:extLst>
              <a:ext uri="{FF2B5EF4-FFF2-40B4-BE49-F238E27FC236}">
                <a16:creationId xmlns:a16="http://schemas.microsoft.com/office/drawing/2014/main" id="{97EF059F-1B0F-47B7-240C-5FE8D48D0891}"/>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latin typeface="Segoe UI Variable Display" pitchFamily="2" charset="0"/>
              </a:rPr>
              <a:t>Clustering of Cardiovascular Diseases (CVDs) is beneficial when considering imaging data, detailed cardiac biomarkers, and ECG wave data, as it allows for the identification of distinct subgroups of CVDs based on these factors. This helps in developing more targeted diagnostic and treatment approaches. </a:t>
            </a: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r>
              <a:rPr lang="en-US" dirty="0">
                <a:latin typeface="Segoe UI Variable Display" pitchFamily="2" charset="0"/>
              </a:rPr>
              <a:t>Our final approach will be changed from clustering patients by types of disease/root problems to </a:t>
            </a:r>
            <a:r>
              <a:rPr lang="en-US" u="sng" dirty="0">
                <a:latin typeface="Segoe UI Variable Display" pitchFamily="2" charset="0"/>
              </a:rPr>
              <a:t>the patients’ severity level.</a:t>
            </a:r>
            <a:endParaRPr lang="en-US" dirty="0">
              <a:latin typeface="Segoe UI Variable Display" pitchFamily="2" charset="0"/>
            </a:endParaRPr>
          </a:p>
        </p:txBody>
      </p:sp>
      <p:cxnSp>
        <p:nvCxnSpPr>
          <p:cNvPr id="5" name="Straight Arrow Connector 4">
            <a:extLst>
              <a:ext uri="{FF2B5EF4-FFF2-40B4-BE49-F238E27FC236}">
                <a16:creationId xmlns:a16="http://schemas.microsoft.com/office/drawing/2014/main" id="{2B2815D6-8692-AC5F-B62E-EE23DF54A4BC}"/>
              </a:ext>
            </a:extLst>
          </p:cNvPr>
          <p:cNvCxnSpPr/>
          <p:nvPr/>
        </p:nvCxnSpPr>
        <p:spPr>
          <a:xfrm>
            <a:off x="6096000" y="3854245"/>
            <a:ext cx="0" cy="5801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23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73D8-8799-D634-2E90-BF6BB894F31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5A06CDC-35A8-8D0C-6DC9-F2F2969BD8EA}"/>
              </a:ext>
            </a:extLst>
          </p:cNvPr>
          <p:cNvSpPr txBox="1"/>
          <p:nvPr/>
        </p:nvSpPr>
        <p:spPr>
          <a:xfrm>
            <a:off x="629266" y="3307484"/>
            <a:ext cx="8416412" cy="4154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000" dirty="0">
                <a:solidFill>
                  <a:srgbClr val="FFE399"/>
                </a:solidFill>
                <a:latin typeface="Segoe UI Variable Display Semibold" pitchFamily="2" charset="0"/>
              </a:rPr>
              <a:t>From Supervise ➡️ Semi-supervised</a:t>
            </a:r>
            <a:endParaRPr kumimoji="0" lang="en-US" sz="30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C0825F6C-140C-C372-5ABB-E9E905BB6591}"/>
              </a:ext>
              <a:ext uri="{C183D7F6-B498-43B3-948B-1728B52AA6E4}">
                <adec:decorative xmlns:adec="http://schemas.microsoft.com/office/drawing/2017/decorative" val="0"/>
              </a:ext>
            </a:extLst>
          </p:cNvPr>
          <p:cNvSpPr/>
          <p:nvPr/>
        </p:nvSpPr>
        <p:spPr bwMode="auto">
          <a:xfrm>
            <a:off x="629266" y="2617379"/>
            <a:ext cx="2507224"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Changes of the project</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54888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556433"/>
            <a:ext cx="11018520" cy="844335"/>
          </a:xfrm>
        </p:spPr>
        <p:txBody>
          <a:bodyPr wrap="square" anchor="t">
            <a:noAutofit/>
          </a:bodyPr>
          <a:lstStyle/>
          <a:p>
            <a:pPr algn="ctr"/>
            <a:r>
              <a:rPr lang="en-US" sz="4800" spc="0" dirty="0"/>
              <a:t>From Supervise to Semi-supervised</a:t>
            </a:r>
            <a:br>
              <a:rPr lang="en-US" sz="4800" spc="0" dirty="0"/>
            </a:br>
            <a:endParaRPr lang="en-US" sz="4800" spc="0" dirty="0"/>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865424"/>
            <a:ext cx="10232572" cy="2062103"/>
          </a:xfrm>
          <a:prstGeom prst="rect">
            <a:avLst/>
          </a:prstGeom>
          <a:noFill/>
        </p:spPr>
        <p:txBody>
          <a:bodyPr wrap="square">
            <a:spAutoFit/>
          </a:bodyPr>
          <a:lstStyle/>
          <a:p>
            <a:pPr algn="ctr"/>
            <a:r>
              <a:rPr lang="en-US" sz="3200" dirty="0">
                <a:gradFill>
                  <a:gsLst>
                    <a:gs pos="100000">
                      <a:srgbClr val="49C5B1"/>
                    </a:gs>
                    <a:gs pos="0">
                      <a:srgbClr val="FFA38B"/>
                    </a:gs>
                    <a:gs pos="32000">
                      <a:srgbClr val="D59ED7"/>
                    </a:gs>
                    <a:gs pos="68000">
                      <a:srgbClr val="8DC8E8"/>
                    </a:gs>
                  </a:gsLst>
                  <a:path path="circle">
                    <a:fillToRect l="100000" t="100000"/>
                  </a:path>
                </a:gradFill>
                <a:latin typeface="+mj-lt"/>
              </a:rPr>
              <a:t>The most suitable way for clustering as changing from classifying heart disease type to heart disease severity. As it has less ground truth, we are now decided to be on Semi-supervised training instead.</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dirty="0"/>
              <a:t>More Reference Added</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1"/>
            <a:ext cx="4162425" cy="1872202"/>
          </a:xfrm>
        </p:spPr>
        <p:txBody>
          <a:bodyPr wrap="square">
            <a:normAutofit/>
          </a:bodyPr>
          <a:lstStyle/>
          <a:p>
            <a:r>
              <a:rPr lang="en-GB" dirty="0"/>
              <a:t>The Severity Prediction of the Binary and Multi-Class Cardiovascular Disease – A Machine Learning-Based Fusion Approach</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l="1849" r="1849"/>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
        <p:nvSpPr>
          <p:cNvPr id="4" name="TextBox 3">
            <a:extLst>
              <a:ext uri="{FF2B5EF4-FFF2-40B4-BE49-F238E27FC236}">
                <a16:creationId xmlns:a16="http://schemas.microsoft.com/office/drawing/2014/main" id="{71011320-A4DC-6F8E-49DE-35EC2F269BC4}"/>
              </a:ext>
            </a:extLst>
          </p:cNvPr>
          <p:cNvSpPr txBox="1"/>
          <p:nvPr/>
        </p:nvSpPr>
        <p:spPr>
          <a:xfrm>
            <a:off x="8455740" y="6315739"/>
            <a:ext cx="3485535" cy="363946"/>
          </a:xfrm>
          <a:prstGeom prst="rect">
            <a:avLst/>
          </a:prstGeom>
          <a:noFill/>
        </p:spPr>
        <p:txBody>
          <a:bodyPr wrap="square">
            <a:spAutoFit/>
          </a:bodyPr>
          <a:lstStyle/>
          <a:p>
            <a:r>
              <a:rPr lang="en-US" dirty="0">
                <a:hlinkClick r:id="rId4"/>
              </a:rPr>
              <a:t>https://arxiv.org/pdf/2203.04921</a:t>
            </a:r>
            <a:r>
              <a:rPr lang="en-US" dirty="0"/>
              <a:t> </a:t>
            </a:r>
          </a:p>
        </p:txBody>
      </p:sp>
    </p:spTree>
    <p:extLst>
      <p:ext uri="{BB962C8B-B14F-4D97-AF65-F5344CB8AC3E}">
        <p14:creationId xmlns:p14="http://schemas.microsoft.com/office/powerpoint/2010/main" val="1651254586"/>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8a70cf7-9110-44f4-b9e3-de58eb84488c">
      <Terms xmlns="http://schemas.microsoft.com/office/infopath/2007/PartnerControls"/>
    </lcf76f155ced4ddcb4097134ff3c332f>
    <TaxCatchAll xmlns="4b8daba7-7726-4c34-9cdd-54c5aec2096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8a70cf7-9110-44f4-b9e3-de58eb84488c"/>
    <ds:schemaRef ds:uri="4b8daba7-7726-4c34-9cdd-54c5aec2096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C48D456-28F2-46DF-91EA-1B56677058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95</TotalTime>
  <Words>997</Words>
  <Application>Microsoft Office PowerPoint</Application>
  <PresentationFormat>Widescreen</PresentationFormat>
  <Paragraphs>99</Paragraphs>
  <Slides>15</Slides>
  <Notes>13</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15</vt:i4>
      </vt:variant>
    </vt:vector>
  </HeadingPairs>
  <TitlesOfParts>
    <vt:vector size="35" baseType="lpstr">
      <vt:lpstr>Aptos</vt:lpstr>
      <vt:lpstr>Arial</vt:lpstr>
      <vt:lpstr>Calibri</vt:lpstr>
      <vt:lpstr>Consolas</vt:lpstr>
      <vt:lpstr>Segoe Sans Display Semibold</vt:lpstr>
      <vt:lpstr>Segoe Sans Text</vt:lpstr>
      <vt:lpstr>Segoe Sans Text Semibold</vt:lpstr>
      <vt:lpstr>Segoe UI</vt:lpstr>
      <vt:lpstr>Segoe UI Semibold</vt:lpstr>
      <vt:lpstr>Segoe UI Variable Display</vt:lpstr>
      <vt:lpstr>Segoe UI Variable Display Semibold</vt:lpstr>
      <vt:lpstr>Segoe UI Variable Small Light</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Clustering for Grouping Heart Disease Patients  In The Hospital</vt:lpstr>
      <vt:lpstr>All Concerns from the  first experiment</vt:lpstr>
      <vt:lpstr>PowerPoint Presentation</vt:lpstr>
      <vt:lpstr>Less Ground Truth in the Dataset</vt:lpstr>
      <vt:lpstr>PowerPoint Presentation</vt:lpstr>
      <vt:lpstr>The Main Reason</vt:lpstr>
      <vt:lpstr>PowerPoint Presentation</vt:lpstr>
      <vt:lpstr>From Supervise to Semi-supervised </vt:lpstr>
      <vt:lpstr>More Reference Added</vt:lpstr>
      <vt:lpstr>Proposed Architecture </vt:lpstr>
      <vt:lpstr>Feature Engineering Analysis</vt:lpstr>
      <vt:lpstr>Used Features For Analysis – Attributes/Columns</vt:lpstr>
      <vt:lpstr>Learnings and next steps</vt:lpstr>
      <vt:lpstr>Feedback</vt:lpstr>
      <vt:lpstr>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Charunthon Limseelo</cp:lastModifiedBy>
  <cp:revision>7</cp:revision>
  <cp:lastPrinted>2024-12-10T20:44:25Z</cp:lastPrinted>
  <dcterms:created xsi:type="dcterms:W3CDTF">2024-07-15T12:16:38Z</dcterms:created>
  <dcterms:modified xsi:type="dcterms:W3CDTF">2025-04-28T07:35:06Z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